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414" r:id="rId3"/>
    <p:sldId id="485" r:id="rId4"/>
    <p:sldId id="486" r:id="rId5"/>
    <p:sldId id="391" r:id="rId6"/>
    <p:sldId id="389" r:id="rId7"/>
    <p:sldId id="487" r:id="rId8"/>
    <p:sldId id="488" r:id="rId9"/>
    <p:sldId id="386" r:id="rId10"/>
    <p:sldId id="48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8/20/23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8/20/23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7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4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819367" y="6492185"/>
            <a:ext cx="1434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01 – 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8921810" y="6503727"/>
            <a:ext cx="2911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Exploring Operations Research with R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90A1E35-728C-329B-769E-8309CB984C8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904" y="6477615"/>
            <a:ext cx="145454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Duggan/Exploring-OR-with-R-Worksh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_jimduggan" TargetMode="External"/><Relationship Id="rId5" Type="http://schemas.openxmlformats.org/officeDocument/2006/relationships/image" Target="../media/image4.tiff"/><Relationship Id="rId4" Type="http://schemas.openxmlformats.org/officeDocument/2006/relationships/hyperlink" Target="https://education.rstudio.com/trainers/people/duggan+ji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4ds.had.co.nz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9" y="3041761"/>
            <a:ext cx="103632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Exploring Operations Research with R:</a:t>
            </a:r>
            <a:br>
              <a:rPr lang="en-US" dirty="0">
                <a:solidFill>
                  <a:srgbClr val="0432FF"/>
                </a:solidFill>
              </a:rPr>
            </a:br>
            <a:r>
              <a:rPr lang="en-US" i="1" dirty="0">
                <a:solidFill>
                  <a:srgbClr val="0432FF"/>
                </a:solidFill>
              </a:rPr>
              <a:t>A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189BB-FC0D-99C7-D858-519684769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99" y="4705246"/>
            <a:ext cx="8534400" cy="1752600"/>
          </a:xfrm>
        </p:spPr>
        <p:txBody>
          <a:bodyPr/>
          <a:lstStyle/>
          <a:p>
            <a:r>
              <a:rPr lang="en-US" dirty="0"/>
              <a:t>01 -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3221521" y="5763426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https://github.com/JimDuggan/Exploring-OR-with-R-Workshop</a:t>
            </a:r>
            <a:r>
              <a:rPr lang="en-US" dirty="0"/>
              <a:t> </a:t>
            </a:r>
          </a:p>
        </p:txBody>
      </p:sp>
      <p:pic>
        <p:nvPicPr>
          <p:cNvPr id="6" name="Picture 5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55C59F6F-B7EF-4F01-7A35-70119A101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883" y="581455"/>
            <a:ext cx="6200923" cy="22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BC5C-6215-1E11-43C4-249F17CD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check… the ggplot2 </a:t>
            </a:r>
            <a:r>
              <a:rPr lang="en-US" b="1" dirty="0">
                <a:solidFill>
                  <a:srgbClr val="0432FF"/>
                </a:solidFill>
              </a:rPr>
              <a:t>mpg</a:t>
            </a:r>
            <a:r>
              <a:rPr lang="en-US" dirty="0"/>
              <a:t>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923DF-2FB1-0960-C76B-A0391876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28703E-AD45-336E-9AFB-4329AD42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97" y="1417638"/>
            <a:ext cx="9708453" cy="49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4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–Jim Duggan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EEA410-9CE7-C84D-AF5C-A89B959B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Lectures in</a:t>
            </a:r>
          </a:p>
          <a:p>
            <a:pPr lvl="1"/>
            <a:r>
              <a:rPr lang="en-US" dirty="0"/>
              <a:t>Programming (R, MATLAB),</a:t>
            </a:r>
          </a:p>
          <a:p>
            <a:pPr lvl="1"/>
            <a:r>
              <a:rPr lang="en-US" dirty="0"/>
              <a:t>Modelling &amp; Simulation</a:t>
            </a:r>
          </a:p>
          <a:p>
            <a:r>
              <a:rPr lang="en-US" dirty="0"/>
              <a:t>Research interests:</a:t>
            </a:r>
          </a:p>
          <a:p>
            <a:pPr lvl="1"/>
            <a:r>
              <a:rPr lang="en-US" dirty="0"/>
              <a:t>System Dynamics</a:t>
            </a:r>
          </a:p>
          <a:p>
            <a:pPr lvl="1"/>
            <a:r>
              <a:rPr lang="en-US" dirty="0"/>
              <a:t>Computational Epidemiology</a:t>
            </a:r>
          </a:p>
          <a:p>
            <a:pPr lvl="1"/>
            <a:r>
              <a:rPr lang="en-US" dirty="0"/>
              <a:t>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4ACD6DB-BFE8-A745-97A7-3056E2A0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96" y="1786970"/>
            <a:ext cx="6046408" cy="34158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A0364-68B9-4A48-B900-BE1805DB1A1D}"/>
              </a:ext>
            </a:extLst>
          </p:cNvPr>
          <p:cNvSpPr/>
          <p:nvPr/>
        </p:nvSpPr>
        <p:spPr>
          <a:xfrm>
            <a:off x="6287826" y="5572166"/>
            <a:ext cx="697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https://education.rstudio.com/trainers/people/duggan+jim/</a:t>
            </a:r>
            <a:r>
              <a:rPr lang="en-US" dirty="0"/>
              <a:t> </a:t>
            </a:r>
          </a:p>
        </p:txBody>
      </p:sp>
      <p:pic>
        <p:nvPicPr>
          <p:cNvPr id="13" name="Picture 12" descr="CoverImage.tiff">
            <a:extLst>
              <a:ext uri="{FF2B5EF4-FFF2-40B4-BE49-F238E27FC236}">
                <a16:creationId xmlns:a16="http://schemas.microsoft.com/office/drawing/2014/main" id="{90ECDF8B-79C4-C149-99C3-38D3759FF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473" y="246387"/>
            <a:ext cx="767430" cy="11543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9D9B94-D645-C245-96FC-B5CFF2D14708}"/>
              </a:ext>
            </a:extLst>
          </p:cNvPr>
          <p:cNvSpPr/>
          <p:nvPr/>
        </p:nvSpPr>
        <p:spPr>
          <a:xfrm>
            <a:off x="7853495" y="5941498"/>
            <a:ext cx="3224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https://twitter.com/_jimduggan</a:t>
            </a:r>
            <a:r>
              <a:rPr lang="en-US" dirty="0"/>
              <a:t> </a:t>
            </a:r>
          </a:p>
        </p:txBody>
      </p:sp>
      <p:pic>
        <p:nvPicPr>
          <p:cNvPr id="14" name="Picture 13" descr="A person smiling for the picture&#10;&#10;Description automatically generated with low confidence">
            <a:extLst>
              <a:ext uri="{FF2B5EF4-FFF2-40B4-BE49-F238E27FC236}">
                <a16:creationId xmlns:a16="http://schemas.microsoft.com/office/drawing/2014/main" id="{5214A91B-575B-924E-A335-AE4AA5DB63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833"/>
          <a:stretch/>
        </p:blipFill>
        <p:spPr>
          <a:xfrm>
            <a:off x="10115376" y="246387"/>
            <a:ext cx="962528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0566-DD06-314C-B957-88E250C6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7C6D-8AEB-B94C-9A3B-D4E2E9CE1A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Improve your personal productivity for generating rapid and insightful results from large data sets. </a:t>
            </a:r>
          </a:p>
          <a:p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Learn about the role of R in the overall data science life process.</a:t>
            </a:r>
          </a:p>
          <a:p>
            <a:r>
              <a:rPr lang="en-IE" dirty="0">
                <a:solidFill>
                  <a:srgbClr val="333333"/>
                </a:solidFill>
              </a:rPr>
              <a:t>Appreciate</a:t>
            </a:r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 the power of R and the '</a:t>
            </a:r>
            <a:r>
              <a:rPr lang="en-IE" b="0" i="0" u="none" strike="noStrike" dirty="0" err="1">
                <a:solidFill>
                  <a:srgbClr val="333333"/>
                </a:solidFill>
                <a:effectLst/>
              </a:rPr>
              <a:t>tidyverse</a:t>
            </a:r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' set of packages for increasing productivity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EDB5D-D7E8-3944-B06D-F6F00FB7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data-science-explore.png">
            <a:extLst>
              <a:ext uri="{FF2B5EF4-FFF2-40B4-BE49-F238E27FC236}">
                <a16:creationId xmlns:a16="http://schemas.microsoft.com/office/drawing/2014/main" id="{4147D464-93F2-1B46-8018-BBD6675DC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86" y="3962497"/>
            <a:ext cx="5523030" cy="2029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5D472-6DC2-CF42-9227-F6A05C6E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717" y="1417638"/>
            <a:ext cx="1528567" cy="22970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E49806-786D-F947-8531-78766E56A1DF}"/>
              </a:ext>
            </a:extLst>
          </p:cNvPr>
          <p:cNvSpPr/>
          <p:nvPr/>
        </p:nvSpPr>
        <p:spPr>
          <a:xfrm>
            <a:off x="8500718" y="5992237"/>
            <a:ext cx="232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https://r4ds.had.co.nz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3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AED23B-B9D8-D548-908D-6D6EAE4C9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264222"/>
              </p:ext>
            </p:extLst>
          </p:nvPr>
        </p:nvGraphicFramePr>
        <p:xfrm>
          <a:off x="1860331" y="1752710"/>
          <a:ext cx="80272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07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4907206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  <a:gridCol w="2300264">
                  <a:extLst>
                    <a:ext uri="{9D8B030D-6E8A-4147-A177-3AD203B41FA5}">
                      <a16:colId xmlns:a16="http://schemas.microsoft.com/office/drawing/2014/main" val="2286871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~Timing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Introduction to R and Posit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Storing data using data frames /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tibbles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10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Visualisation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with ggplot2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transformation with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dplyr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Using R with OR – Four 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 Project for Statistical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R’s </a:t>
            </a:r>
            <a:r>
              <a:rPr lang="en-US" i="1" dirty="0"/>
              <a:t>mission </a:t>
            </a:r>
            <a:r>
              <a:rPr lang="en-US" dirty="0"/>
              <a:t>is to enable the best and most thorough exploration of data possible (Chambers 2008). </a:t>
            </a:r>
          </a:p>
          <a:p>
            <a:r>
              <a:rPr lang="en-US" dirty="0"/>
              <a:t>It is a dialect of the S language, developed at Bell Laboratories</a:t>
            </a:r>
          </a:p>
          <a:p>
            <a:r>
              <a:rPr lang="en-US" dirty="0"/>
              <a:t>ACM noted that </a:t>
            </a:r>
            <a:r>
              <a:rPr lang="en-US" i="1" dirty="0"/>
              <a:t>S</a:t>
            </a:r>
            <a:r>
              <a:rPr lang="en-US" dirty="0"/>
              <a:t> “</a:t>
            </a:r>
            <a:r>
              <a:rPr lang="en-US" i="1" dirty="0"/>
              <a:t>will forever alter the way people analyze, visualize, and manipulate data”</a:t>
            </a:r>
            <a:r>
              <a:rPr lang="en-IE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4B35E-DA44-2E43-9E1A-8AE759481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37401E-7D5F-4D42-9923-BAC55B6D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58" y="1211318"/>
            <a:ext cx="4197942" cy="203233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88CF5-E00E-654E-9451-43D99AFE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3385637"/>
            <a:ext cx="4074027" cy="24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CA23-E1EA-E745-A8F7-53C1E222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Steps: Posit Cloud – Create Your 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013C8-7DA4-E244-94A0-21665CF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screenshot of a computer error&#10;&#10;Description automatically generated with medium confidence">
            <a:extLst>
              <a:ext uri="{FF2B5EF4-FFF2-40B4-BE49-F238E27FC236}">
                <a16:creationId xmlns:a16="http://schemas.microsoft.com/office/drawing/2014/main" id="{099F45AC-8FE0-A4C1-9B82-4751B435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96738"/>
            <a:ext cx="5703277" cy="354587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36D3D3A-BEFF-68A3-41E6-BCFE1176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00" y="4169024"/>
            <a:ext cx="4699977" cy="2181463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6A4B81EC-3054-55BF-C6D6-225ADEFF0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477" y="1641226"/>
            <a:ext cx="3225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6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A04EF0-B3A2-CD17-9F86-6F78EB58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codebase from </a:t>
            </a:r>
            <a:r>
              <a:rPr lang="en-US" dirty="0" err="1"/>
              <a:t>github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E2BB6-E078-C60E-438F-8FDE1537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6FCE421-77D2-6E01-2C0A-3F755002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2" y="1725754"/>
            <a:ext cx="11796035" cy="34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05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A8AF-2BDC-81BF-4FE9-FFAC0309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Available for running scripts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E2BB6-E078-C60E-438F-8FDE1537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5C3AFFA-2601-96F7-B022-2B81A784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70" y="1255249"/>
            <a:ext cx="10459213" cy="52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27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9EE1-D5B2-F440-AF39-7B0BB497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setup file…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C02D3B6-A7B2-1C5B-BB92-4786E8E3A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73" y="1369867"/>
            <a:ext cx="11755090" cy="461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19132</TotalTime>
  <Words>270</Words>
  <Application>Microsoft Macintosh PowerPoint</Application>
  <PresentationFormat>Widescreen</PresentationFormat>
  <Paragraphs>58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Exploring Operations Research with R: A Workshop</vt:lpstr>
      <vt:lpstr>Instructor –Jim Duggan</vt:lpstr>
      <vt:lpstr>Goal</vt:lpstr>
      <vt:lpstr>Topics Overview</vt:lpstr>
      <vt:lpstr>The R Project for Statistical Computing</vt:lpstr>
      <vt:lpstr>First Steps: Posit Cloud – Create Your Account</vt:lpstr>
      <vt:lpstr>Install the codebase from github…</vt:lpstr>
      <vt:lpstr>IDE Available for running scripts</vt:lpstr>
      <vt:lpstr>Run setup file…</vt:lpstr>
      <vt:lpstr>A quick check… the ggplot2 mpg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470</cp:revision>
  <cp:lastPrinted>2020-11-24T11:26:30Z</cp:lastPrinted>
  <dcterms:created xsi:type="dcterms:W3CDTF">2016-06-27T07:49:28Z</dcterms:created>
  <dcterms:modified xsi:type="dcterms:W3CDTF">2023-08-21T06:06:35Z</dcterms:modified>
</cp:coreProperties>
</file>